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2" d="100"/>
          <a:sy n="92" d="100"/>
        </p:scale>
        <p:origin x="132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E2AF7E-9E99-4081-82E8-E183FFCF5E25}"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F48EA-01E0-4EEF-8D41-B12E9A84F214}" type="slidenum">
              <a:rPr lang="en-US" smtClean="0"/>
              <a:t>‹#›</a:t>
            </a:fld>
            <a:endParaRPr lang="en-US"/>
          </a:p>
        </p:txBody>
      </p:sp>
    </p:spTree>
    <p:extLst>
      <p:ext uri="{BB962C8B-B14F-4D97-AF65-F5344CB8AC3E}">
        <p14:creationId xmlns:p14="http://schemas.microsoft.com/office/powerpoint/2010/main" val="95779778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E2AF7E-9E99-4081-82E8-E183FFCF5E25}"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F48EA-01E0-4EEF-8D41-B12E9A84F214}" type="slidenum">
              <a:rPr lang="en-US" smtClean="0"/>
              <a:t>‹#›</a:t>
            </a:fld>
            <a:endParaRPr lang="en-US"/>
          </a:p>
        </p:txBody>
      </p:sp>
    </p:spTree>
    <p:extLst>
      <p:ext uri="{BB962C8B-B14F-4D97-AF65-F5344CB8AC3E}">
        <p14:creationId xmlns:p14="http://schemas.microsoft.com/office/powerpoint/2010/main" val="19163142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E2AF7E-9E99-4081-82E8-E183FFCF5E25}"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F48EA-01E0-4EEF-8D41-B12E9A84F214}" type="slidenum">
              <a:rPr lang="en-US" smtClean="0"/>
              <a:t>‹#›</a:t>
            </a:fld>
            <a:endParaRPr lang="en-US"/>
          </a:p>
        </p:txBody>
      </p:sp>
    </p:spTree>
    <p:extLst>
      <p:ext uri="{BB962C8B-B14F-4D97-AF65-F5344CB8AC3E}">
        <p14:creationId xmlns:p14="http://schemas.microsoft.com/office/powerpoint/2010/main" val="316190283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E2AF7E-9E99-4081-82E8-E183FFCF5E25}"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F48EA-01E0-4EEF-8D41-B12E9A84F214}" type="slidenum">
              <a:rPr lang="en-US" smtClean="0"/>
              <a:t>‹#›</a:t>
            </a:fld>
            <a:endParaRPr lang="en-US"/>
          </a:p>
        </p:txBody>
      </p:sp>
    </p:spTree>
    <p:extLst>
      <p:ext uri="{BB962C8B-B14F-4D97-AF65-F5344CB8AC3E}">
        <p14:creationId xmlns:p14="http://schemas.microsoft.com/office/powerpoint/2010/main" val="239687267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E2AF7E-9E99-4081-82E8-E183FFCF5E25}" type="datetimeFigureOut">
              <a:rPr lang="en-US" smtClean="0"/>
              <a:t>6/18/2014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F48EA-01E0-4EEF-8D41-B12E9A84F214}" type="slidenum">
              <a:rPr lang="en-US" smtClean="0"/>
              <a:t>‹#›</a:t>
            </a:fld>
            <a:endParaRPr lang="en-US"/>
          </a:p>
        </p:txBody>
      </p:sp>
    </p:spTree>
    <p:extLst>
      <p:ext uri="{BB962C8B-B14F-4D97-AF65-F5344CB8AC3E}">
        <p14:creationId xmlns:p14="http://schemas.microsoft.com/office/powerpoint/2010/main" val="418123715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E2AF7E-9E99-4081-82E8-E183FFCF5E25}" type="datetimeFigureOut">
              <a:rPr lang="en-US" smtClean="0"/>
              <a:t>6/18/2014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F48EA-01E0-4EEF-8D41-B12E9A84F214}" type="slidenum">
              <a:rPr lang="en-US" smtClean="0"/>
              <a:t>‹#›</a:t>
            </a:fld>
            <a:endParaRPr lang="en-US"/>
          </a:p>
        </p:txBody>
      </p:sp>
    </p:spTree>
    <p:extLst>
      <p:ext uri="{BB962C8B-B14F-4D97-AF65-F5344CB8AC3E}">
        <p14:creationId xmlns:p14="http://schemas.microsoft.com/office/powerpoint/2010/main" val="33595929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E2AF7E-9E99-4081-82E8-E183FFCF5E25}" type="datetimeFigureOut">
              <a:rPr lang="en-US" smtClean="0"/>
              <a:t>6/18/2014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5F48EA-01E0-4EEF-8D41-B12E9A84F214}" type="slidenum">
              <a:rPr lang="en-US" smtClean="0"/>
              <a:t>‹#›</a:t>
            </a:fld>
            <a:endParaRPr lang="en-US"/>
          </a:p>
        </p:txBody>
      </p:sp>
    </p:spTree>
    <p:extLst>
      <p:ext uri="{BB962C8B-B14F-4D97-AF65-F5344CB8AC3E}">
        <p14:creationId xmlns:p14="http://schemas.microsoft.com/office/powerpoint/2010/main" val="576312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8E2AF7E-9E99-4081-82E8-E183FFCF5E25}" type="datetimeFigureOut">
              <a:rPr lang="en-US" smtClean="0"/>
              <a:t>6/18/2014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5F48EA-01E0-4EEF-8D41-B12E9A84F214}" type="slidenum">
              <a:rPr lang="en-US" smtClean="0"/>
              <a:t>‹#›</a:t>
            </a:fld>
            <a:endParaRPr lang="en-US"/>
          </a:p>
        </p:txBody>
      </p:sp>
    </p:spTree>
    <p:extLst>
      <p:ext uri="{BB962C8B-B14F-4D97-AF65-F5344CB8AC3E}">
        <p14:creationId xmlns:p14="http://schemas.microsoft.com/office/powerpoint/2010/main" val="151353644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E2AF7E-9E99-4081-82E8-E183FFCF5E25}" type="datetimeFigureOut">
              <a:rPr lang="en-US" smtClean="0"/>
              <a:t>6/18/2014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5F48EA-01E0-4EEF-8D41-B12E9A84F214}" type="slidenum">
              <a:rPr lang="en-US" smtClean="0"/>
              <a:t>‹#›</a:t>
            </a:fld>
            <a:endParaRPr lang="en-US"/>
          </a:p>
        </p:txBody>
      </p:sp>
    </p:spTree>
    <p:extLst>
      <p:ext uri="{BB962C8B-B14F-4D97-AF65-F5344CB8AC3E}">
        <p14:creationId xmlns:p14="http://schemas.microsoft.com/office/powerpoint/2010/main" val="127547223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E2AF7E-9E99-4081-82E8-E183FFCF5E25}" type="datetimeFigureOut">
              <a:rPr lang="en-US" smtClean="0"/>
              <a:t>6/18/2014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F48EA-01E0-4EEF-8D41-B12E9A84F214}" type="slidenum">
              <a:rPr lang="en-US" smtClean="0"/>
              <a:t>‹#›</a:t>
            </a:fld>
            <a:endParaRPr lang="en-US"/>
          </a:p>
        </p:txBody>
      </p:sp>
    </p:spTree>
    <p:extLst>
      <p:ext uri="{BB962C8B-B14F-4D97-AF65-F5344CB8AC3E}">
        <p14:creationId xmlns:p14="http://schemas.microsoft.com/office/powerpoint/2010/main" val="58381892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E2AF7E-9E99-4081-82E8-E183FFCF5E25}" type="datetimeFigureOut">
              <a:rPr lang="en-US" smtClean="0"/>
              <a:t>6/18/2014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F48EA-01E0-4EEF-8D41-B12E9A84F214}" type="slidenum">
              <a:rPr lang="en-US" smtClean="0"/>
              <a:t>‹#›</a:t>
            </a:fld>
            <a:endParaRPr lang="en-US"/>
          </a:p>
        </p:txBody>
      </p:sp>
    </p:spTree>
    <p:extLst>
      <p:ext uri="{BB962C8B-B14F-4D97-AF65-F5344CB8AC3E}">
        <p14:creationId xmlns:p14="http://schemas.microsoft.com/office/powerpoint/2010/main" val="157817022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2AF7E-9E99-4081-82E8-E183FFCF5E25}" type="datetimeFigureOut">
              <a:rPr lang="en-US" smtClean="0"/>
              <a:t>6/18/2014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F48EA-01E0-4EEF-8D41-B12E9A84F214}" type="slidenum">
              <a:rPr lang="en-US" smtClean="0"/>
              <a:t>‹#›</a:t>
            </a:fld>
            <a:endParaRPr lang="en-US"/>
          </a:p>
        </p:txBody>
      </p:sp>
    </p:spTree>
    <p:extLst>
      <p:ext uri="{BB962C8B-B14F-4D97-AF65-F5344CB8AC3E}">
        <p14:creationId xmlns:p14="http://schemas.microsoft.com/office/powerpoint/2010/main" val="2498637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504691" cy="6858000"/>
          </a:xfrm>
          <a:prstGeom prst="rect">
            <a:avLst/>
          </a:prstGeom>
        </p:spPr>
      </p:pic>
      <p:sp>
        <p:nvSpPr>
          <p:cNvPr id="5" name="TextBox 4"/>
          <p:cNvSpPr txBox="1"/>
          <p:nvPr/>
        </p:nvSpPr>
        <p:spPr>
          <a:xfrm>
            <a:off x="0" y="6483178"/>
            <a:ext cx="3311611" cy="374822"/>
          </a:xfrm>
          <a:prstGeom prst="rect">
            <a:avLst/>
          </a:prstGeom>
          <a:noFill/>
        </p:spPr>
        <p:txBody>
          <a:bodyPr wrap="square" rtlCol="0">
            <a:spAutoFit/>
          </a:bodyPr>
          <a:lstStyle/>
          <a:p>
            <a:r>
              <a:rPr lang="en-US" dirty="0" smtClean="0"/>
              <a:t>Image from theregister.co.uk</a:t>
            </a:r>
            <a:endParaRPr lang="en-US" dirty="0"/>
          </a:p>
        </p:txBody>
      </p:sp>
    </p:spTree>
    <p:extLst>
      <p:ext uri="{BB962C8B-B14F-4D97-AF65-F5344CB8AC3E}">
        <p14:creationId xmlns:p14="http://schemas.microsoft.com/office/powerpoint/2010/main" val="195038194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483178"/>
            <a:ext cx="3311611" cy="374822"/>
          </a:xfrm>
          <a:prstGeom prst="rect">
            <a:avLst/>
          </a:prstGeom>
          <a:noFill/>
        </p:spPr>
        <p:txBody>
          <a:bodyPr wrap="square" rtlCol="0">
            <a:spAutoFit/>
          </a:bodyPr>
          <a:lstStyle/>
          <a:p>
            <a:r>
              <a:rPr lang="en-US" dirty="0" smtClean="0">
                <a:solidFill>
                  <a:schemeClr val="bg1"/>
                </a:solidFill>
              </a:rPr>
              <a:t>Image from biblicalstudies.info</a:t>
            </a:r>
            <a:endParaRPr lang="en-US" dirty="0">
              <a:solidFill>
                <a:schemeClr val="bg1"/>
              </a:solidFill>
            </a:endParaRPr>
          </a:p>
        </p:txBody>
      </p:sp>
      <p:sp>
        <p:nvSpPr>
          <p:cNvPr id="7" name="TextBox 6"/>
          <p:cNvSpPr txBox="1"/>
          <p:nvPr/>
        </p:nvSpPr>
        <p:spPr>
          <a:xfrm>
            <a:off x="4281054" y="249382"/>
            <a:ext cx="3013363" cy="707886"/>
          </a:xfrm>
          <a:prstGeom prst="rect">
            <a:avLst/>
          </a:prstGeom>
          <a:noFill/>
        </p:spPr>
        <p:txBody>
          <a:bodyPr wrap="square" rtlCol="0">
            <a:spAutoFit/>
          </a:bodyPr>
          <a:lstStyle/>
          <a:p>
            <a:r>
              <a:rPr lang="en-US" sz="4000" b="1" dirty="0" smtClean="0"/>
              <a:t>John 7.37-52</a:t>
            </a:r>
            <a:endParaRPr lang="en-US" sz="40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3539430"/>
          </a:xfrm>
          <a:prstGeom prst="rect">
            <a:avLst/>
          </a:prstGeom>
          <a:solidFill>
            <a:schemeClr val="bg1">
              <a:lumMod val="75000"/>
            </a:schemeClr>
          </a:solidFill>
        </p:spPr>
        <p:txBody>
          <a:bodyPr wrap="square" rtlCol="0">
            <a:spAutoFit/>
          </a:bodyPr>
          <a:lstStyle/>
          <a:p>
            <a:r>
              <a:rPr lang="en-US" sz="3200" dirty="0"/>
              <a:t>John 7.50-52:</a:t>
            </a:r>
            <a:r>
              <a:rPr lang="en-US" sz="3200" baseline="30000" dirty="0"/>
              <a:t> </a:t>
            </a:r>
            <a:r>
              <a:rPr lang="en-US" sz="3200" dirty="0"/>
              <a:t> Nicodemus, who had gone to Jesus before and who was one of the rulers, said, </a:t>
            </a:r>
            <a:r>
              <a:rPr lang="en-US" sz="3200" baseline="30000" dirty="0"/>
              <a:t>51</a:t>
            </a:r>
            <a:r>
              <a:rPr lang="en-US" sz="3200" dirty="0"/>
              <a:t>“Our law doesn't condemn a man unless it first hears from him and learns what he is doing, does it?” </a:t>
            </a:r>
            <a:r>
              <a:rPr lang="en-US" sz="3200" baseline="30000" dirty="0"/>
              <a:t>52</a:t>
            </a:r>
            <a:r>
              <a:rPr lang="en-US" sz="3200" dirty="0"/>
              <a:t>They replied, “</a:t>
            </a:r>
            <a:r>
              <a:rPr lang="en-US" sz="3200" u="sng" dirty="0">
                <a:solidFill>
                  <a:schemeClr val="accent1">
                    <a:lumMod val="50000"/>
                  </a:schemeClr>
                </a:solidFill>
              </a:rPr>
              <a:t>You aren't from Galilee too, are you?</a:t>
            </a:r>
            <a:r>
              <a:rPr lang="en-US" sz="3200" dirty="0">
                <a:solidFill>
                  <a:schemeClr val="accent1">
                    <a:lumMod val="50000"/>
                  </a:schemeClr>
                </a:solidFill>
              </a:rPr>
              <a:t> </a:t>
            </a:r>
            <a:r>
              <a:rPr lang="en-US" sz="3200" dirty="0">
                <a:solidFill>
                  <a:srgbClr val="FF0000"/>
                </a:solidFill>
              </a:rPr>
              <a:t>Investigate carefully and you will see that no prophet comes from Galilee!</a:t>
            </a:r>
            <a:r>
              <a:rPr lang="en-US" sz="3200" dirty="0"/>
              <a:t>”</a:t>
            </a:r>
          </a:p>
        </p:txBody>
      </p:sp>
    </p:spTree>
    <p:extLst>
      <p:ext uri="{BB962C8B-B14F-4D97-AF65-F5344CB8AC3E}">
        <p14:creationId xmlns:p14="http://schemas.microsoft.com/office/powerpoint/2010/main" val="372957240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483178"/>
            <a:ext cx="3311611" cy="374822"/>
          </a:xfrm>
          <a:prstGeom prst="rect">
            <a:avLst/>
          </a:prstGeom>
          <a:noFill/>
        </p:spPr>
        <p:txBody>
          <a:bodyPr wrap="square" rtlCol="0">
            <a:spAutoFit/>
          </a:bodyPr>
          <a:lstStyle/>
          <a:p>
            <a:r>
              <a:rPr lang="en-US" dirty="0" smtClean="0">
                <a:solidFill>
                  <a:schemeClr val="bg1"/>
                </a:solidFill>
              </a:rPr>
              <a:t>Image from biblicalstudies.info</a:t>
            </a:r>
            <a:endParaRPr lang="en-US" dirty="0">
              <a:solidFill>
                <a:schemeClr val="bg1"/>
              </a:solidFill>
            </a:endParaRPr>
          </a:p>
        </p:txBody>
      </p:sp>
      <p:sp>
        <p:nvSpPr>
          <p:cNvPr id="7" name="TextBox 6"/>
          <p:cNvSpPr txBox="1"/>
          <p:nvPr/>
        </p:nvSpPr>
        <p:spPr>
          <a:xfrm>
            <a:off x="4281054" y="249382"/>
            <a:ext cx="3013363" cy="707886"/>
          </a:xfrm>
          <a:prstGeom prst="rect">
            <a:avLst/>
          </a:prstGeom>
          <a:noFill/>
        </p:spPr>
        <p:txBody>
          <a:bodyPr wrap="square" rtlCol="0">
            <a:spAutoFit/>
          </a:bodyPr>
          <a:lstStyle/>
          <a:p>
            <a:r>
              <a:rPr lang="en-US" sz="4000" b="1" dirty="0" smtClean="0"/>
              <a:t>John 7.37-52</a:t>
            </a:r>
            <a:endParaRPr lang="en-US" sz="40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2554545"/>
          </a:xfrm>
          <a:prstGeom prst="rect">
            <a:avLst/>
          </a:prstGeom>
          <a:solidFill>
            <a:schemeClr val="bg1">
              <a:lumMod val="75000"/>
            </a:schemeClr>
          </a:solidFill>
        </p:spPr>
        <p:txBody>
          <a:bodyPr wrap="square" rtlCol="0">
            <a:spAutoFit/>
          </a:bodyPr>
          <a:lstStyle/>
          <a:p>
            <a:r>
              <a:rPr lang="en-US" sz="3200" dirty="0" smtClean="0">
                <a:solidFill>
                  <a:schemeClr val="accent6">
                    <a:lumMod val="50000"/>
                  </a:schemeClr>
                </a:solidFill>
              </a:rPr>
              <a:t>Jesus is…</a:t>
            </a:r>
          </a:p>
          <a:p>
            <a:r>
              <a:rPr lang="en-US" sz="3200" dirty="0" smtClean="0">
                <a:solidFill>
                  <a:schemeClr val="accent6">
                    <a:lumMod val="50000"/>
                  </a:schemeClr>
                </a:solidFill>
                <a:sym typeface="Wingdings 2" panose="05020102010507070707" pitchFamily="18" charset="2"/>
              </a:rPr>
              <a:t> </a:t>
            </a:r>
            <a:r>
              <a:rPr lang="en-US" sz="3200" dirty="0" smtClean="0">
                <a:solidFill>
                  <a:schemeClr val="accent6">
                    <a:lumMod val="50000"/>
                  </a:schemeClr>
                </a:solidFill>
              </a:rPr>
              <a:t>The Greater Moses Prophet</a:t>
            </a:r>
          </a:p>
          <a:p>
            <a:r>
              <a:rPr lang="en-US" sz="3200" dirty="0" smtClean="0">
                <a:solidFill>
                  <a:schemeClr val="accent6">
                    <a:lumMod val="50000"/>
                  </a:schemeClr>
                </a:solidFill>
                <a:sym typeface="Wingdings 2" panose="05020102010507070707" pitchFamily="18" charset="2"/>
              </a:rPr>
              <a:t> </a:t>
            </a:r>
            <a:r>
              <a:rPr lang="en-US" sz="3200" dirty="0" smtClean="0">
                <a:solidFill>
                  <a:schemeClr val="accent6">
                    <a:lumMod val="50000"/>
                  </a:schemeClr>
                </a:solidFill>
              </a:rPr>
              <a:t>The Christ / Messiah</a:t>
            </a:r>
          </a:p>
          <a:p>
            <a:r>
              <a:rPr lang="en-US" sz="3200" dirty="0" smtClean="0">
                <a:solidFill>
                  <a:schemeClr val="accent6">
                    <a:lumMod val="50000"/>
                  </a:schemeClr>
                </a:solidFill>
                <a:sym typeface="Wingdings 2" panose="05020102010507070707" pitchFamily="18" charset="2"/>
              </a:rPr>
              <a:t> </a:t>
            </a:r>
            <a:r>
              <a:rPr lang="en-US" sz="3200" dirty="0" smtClean="0">
                <a:solidFill>
                  <a:schemeClr val="accent6">
                    <a:lumMod val="50000"/>
                  </a:schemeClr>
                </a:solidFill>
              </a:rPr>
              <a:t>The Ultimate Davidic King</a:t>
            </a:r>
          </a:p>
          <a:p>
            <a:r>
              <a:rPr lang="en-US" sz="3200" dirty="0" smtClean="0">
                <a:solidFill>
                  <a:schemeClr val="accent6">
                    <a:lumMod val="50000"/>
                  </a:schemeClr>
                </a:solidFill>
                <a:sym typeface="Wingdings 2" panose="05020102010507070707" pitchFamily="18" charset="2"/>
              </a:rPr>
              <a:t> </a:t>
            </a:r>
            <a:r>
              <a:rPr lang="en-US" sz="3200" dirty="0" smtClean="0">
                <a:solidFill>
                  <a:schemeClr val="accent6">
                    <a:lumMod val="50000"/>
                  </a:schemeClr>
                </a:solidFill>
              </a:rPr>
              <a:t>Son of Man from Daniel’s prophecy</a:t>
            </a:r>
          </a:p>
        </p:txBody>
      </p:sp>
    </p:spTree>
    <p:extLst>
      <p:ext uri="{BB962C8B-B14F-4D97-AF65-F5344CB8AC3E}">
        <p14:creationId xmlns:p14="http://schemas.microsoft.com/office/powerpoint/2010/main" val="345585476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483178"/>
            <a:ext cx="3311611" cy="374822"/>
          </a:xfrm>
          <a:prstGeom prst="rect">
            <a:avLst/>
          </a:prstGeom>
          <a:noFill/>
        </p:spPr>
        <p:txBody>
          <a:bodyPr wrap="square" rtlCol="0">
            <a:spAutoFit/>
          </a:bodyPr>
          <a:lstStyle/>
          <a:p>
            <a:r>
              <a:rPr lang="en-US" dirty="0" smtClean="0">
                <a:solidFill>
                  <a:schemeClr val="bg1"/>
                </a:solidFill>
              </a:rPr>
              <a:t>Image from biblicalstudies.info</a:t>
            </a:r>
            <a:endParaRPr lang="en-US" dirty="0">
              <a:solidFill>
                <a:schemeClr val="bg1"/>
              </a:solidFill>
            </a:endParaRPr>
          </a:p>
        </p:txBody>
      </p:sp>
      <p:sp>
        <p:nvSpPr>
          <p:cNvPr id="7" name="TextBox 6"/>
          <p:cNvSpPr txBox="1"/>
          <p:nvPr/>
        </p:nvSpPr>
        <p:spPr>
          <a:xfrm>
            <a:off x="4281054" y="249382"/>
            <a:ext cx="3013363" cy="707886"/>
          </a:xfrm>
          <a:prstGeom prst="rect">
            <a:avLst/>
          </a:prstGeom>
          <a:noFill/>
        </p:spPr>
        <p:txBody>
          <a:bodyPr wrap="square" rtlCol="0">
            <a:spAutoFit/>
          </a:bodyPr>
          <a:lstStyle/>
          <a:p>
            <a:r>
              <a:rPr lang="en-US" sz="4000" b="1" dirty="0" smtClean="0"/>
              <a:t>John 7.37-52</a:t>
            </a:r>
            <a:endParaRPr lang="en-US" sz="40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4231928"/>
          </a:xfrm>
          <a:prstGeom prst="rect">
            <a:avLst/>
          </a:prstGeom>
          <a:solidFill>
            <a:schemeClr val="bg1">
              <a:lumMod val="75000"/>
            </a:schemeClr>
          </a:solidFill>
        </p:spPr>
        <p:txBody>
          <a:bodyPr wrap="square" rtlCol="0">
            <a:spAutoFit/>
          </a:bodyPr>
          <a:lstStyle/>
          <a:p>
            <a:r>
              <a:rPr lang="en-US" sz="3200" dirty="0" smtClean="0">
                <a:solidFill>
                  <a:schemeClr val="accent6">
                    <a:lumMod val="50000"/>
                  </a:schemeClr>
                </a:solidFill>
              </a:rPr>
              <a:t>Jesus…</a:t>
            </a:r>
          </a:p>
          <a:p>
            <a:pPr marL="457200" indent="-457200">
              <a:spcBef>
                <a:spcPts val="1800"/>
              </a:spcBef>
              <a:buFont typeface="Wingdings 2" panose="05020102010507070707" pitchFamily="18" charset="2"/>
              <a:buChar char=""/>
            </a:pPr>
            <a:r>
              <a:rPr lang="en-US" sz="3200" dirty="0" smtClean="0">
                <a:solidFill>
                  <a:schemeClr val="accent6">
                    <a:lumMod val="50000"/>
                  </a:schemeClr>
                </a:solidFill>
              </a:rPr>
              <a:t>died to bring the New Covenant and pay our penalty for sin</a:t>
            </a:r>
          </a:p>
          <a:p>
            <a:pPr marL="457200" indent="-457200">
              <a:spcBef>
                <a:spcPts val="1800"/>
              </a:spcBef>
              <a:buFont typeface="Wingdings 2" panose="05020102010507070707" pitchFamily="18" charset="2"/>
              <a:buChar char=""/>
            </a:pPr>
            <a:r>
              <a:rPr lang="en-US" sz="3200" dirty="0" smtClean="0">
                <a:solidFill>
                  <a:schemeClr val="accent6">
                    <a:lumMod val="50000"/>
                  </a:schemeClr>
                </a:solidFill>
              </a:rPr>
              <a:t>was resurrected to prove his victory and assure us of our own deliverance</a:t>
            </a:r>
          </a:p>
          <a:p>
            <a:pPr marL="457200" indent="-457200">
              <a:spcBef>
                <a:spcPts val="1800"/>
              </a:spcBef>
              <a:buFont typeface="Wingdings 2" panose="05020102010507070707" pitchFamily="18" charset="2"/>
              <a:buChar char=""/>
            </a:pPr>
            <a:r>
              <a:rPr lang="en-US" sz="3200" dirty="0" smtClean="0">
                <a:solidFill>
                  <a:schemeClr val="accent6">
                    <a:lumMod val="50000"/>
                  </a:schemeClr>
                </a:solidFill>
              </a:rPr>
              <a:t>ascended to be our mediator guaranteeing our salvation and to send the Holy Spirit</a:t>
            </a:r>
          </a:p>
        </p:txBody>
      </p:sp>
    </p:spTree>
    <p:extLst>
      <p:ext uri="{BB962C8B-B14F-4D97-AF65-F5344CB8AC3E}">
        <p14:creationId xmlns:p14="http://schemas.microsoft.com/office/powerpoint/2010/main" val="44922088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483178"/>
            <a:ext cx="3311611" cy="374822"/>
          </a:xfrm>
          <a:prstGeom prst="rect">
            <a:avLst/>
          </a:prstGeom>
          <a:noFill/>
        </p:spPr>
        <p:txBody>
          <a:bodyPr wrap="square" rtlCol="0">
            <a:spAutoFit/>
          </a:bodyPr>
          <a:lstStyle/>
          <a:p>
            <a:r>
              <a:rPr lang="en-US" dirty="0" smtClean="0">
                <a:solidFill>
                  <a:schemeClr val="bg1"/>
                </a:solidFill>
              </a:rPr>
              <a:t>Image from biblicalstudies.info</a:t>
            </a:r>
            <a:endParaRPr lang="en-US" dirty="0">
              <a:solidFill>
                <a:schemeClr val="bg1"/>
              </a:solidFill>
            </a:endParaRPr>
          </a:p>
        </p:txBody>
      </p:sp>
      <p:sp>
        <p:nvSpPr>
          <p:cNvPr id="7" name="TextBox 6"/>
          <p:cNvSpPr txBox="1"/>
          <p:nvPr/>
        </p:nvSpPr>
        <p:spPr>
          <a:xfrm>
            <a:off x="4281054" y="249382"/>
            <a:ext cx="3013363" cy="707886"/>
          </a:xfrm>
          <a:prstGeom prst="rect">
            <a:avLst/>
          </a:prstGeom>
          <a:noFill/>
        </p:spPr>
        <p:txBody>
          <a:bodyPr wrap="square" rtlCol="0">
            <a:spAutoFit/>
          </a:bodyPr>
          <a:lstStyle/>
          <a:p>
            <a:r>
              <a:rPr lang="en-US" sz="4000" b="1" dirty="0" smtClean="0"/>
              <a:t>John 7.37-52</a:t>
            </a:r>
            <a:endParaRPr lang="en-US" sz="40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3970318"/>
          </a:xfrm>
          <a:prstGeom prst="rect">
            <a:avLst/>
          </a:prstGeom>
          <a:solidFill>
            <a:schemeClr val="bg1">
              <a:lumMod val="75000"/>
            </a:schemeClr>
          </a:solidFill>
        </p:spPr>
        <p:txBody>
          <a:bodyPr wrap="square" rtlCol="0">
            <a:spAutoFit/>
          </a:bodyPr>
          <a:lstStyle/>
          <a:p>
            <a:r>
              <a:rPr lang="en-US" sz="3200" dirty="0" smtClean="0">
                <a:solidFill>
                  <a:schemeClr val="accent6">
                    <a:lumMod val="50000"/>
                  </a:schemeClr>
                </a:solidFill>
              </a:rPr>
              <a:t>As part of our salvation…</a:t>
            </a:r>
          </a:p>
          <a:p>
            <a:pPr marL="457200" indent="-457200">
              <a:spcBef>
                <a:spcPts val="1800"/>
              </a:spcBef>
              <a:buFont typeface="Wingdings 2" panose="05020102010507070707" pitchFamily="18" charset="2"/>
              <a:buChar char=""/>
            </a:pPr>
            <a:r>
              <a:rPr lang="en-US" sz="3200" dirty="0" smtClean="0">
                <a:solidFill>
                  <a:schemeClr val="accent6">
                    <a:lumMod val="50000"/>
                  </a:schemeClr>
                </a:solidFill>
              </a:rPr>
              <a:t>the Holy Spirit brings us to faith and regenerates us</a:t>
            </a:r>
          </a:p>
          <a:p>
            <a:pPr marL="457200" indent="-457200">
              <a:spcBef>
                <a:spcPts val="1800"/>
              </a:spcBef>
              <a:buFont typeface="Wingdings 2" panose="05020102010507070707" pitchFamily="18" charset="2"/>
              <a:buChar char=""/>
            </a:pPr>
            <a:r>
              <a:rPr lang="en-US" sz="3200" dirty="0" smtClean="0">
                <a:solidFill>
                  <a:schemeClr val="accent6">
                    <a:lumMod val="50000"/>
                  </a:schemeClr>
                </a:solidFill>
              </a:rPr>
              <a:t>God declares us righteous in his sight, attributing to us the righteousness of Christ</a:t>
            </a:r>
          </a:p>
          <a:p>
            <a:pPr marL="457200" indent="-457200">
              <a:spcBef>
                <a:spcPts val="1800"/>
              </a:spcBef>
              <a:buFont typeface="Wingdings 2" panose="05020102010507070707" pitchFamily="18" charset="2"/>
              <a:buChar char=""/>
            </a:pPr>
            <a:r>
              <a:rPr lang="en-US" sz="3200" dirty="0" smtClean="0">
                <a:solidFill>
                  <a:schemeClr val="accent6">
                    <a:lumMod val="50000"/>
                  </a:schemeClr>
                </a:solidFill>
              </a:rPr>
              <a:t>The Holy Spirit begins sanctifying us</a:t>
            </a:r>
          </a:p>
          <a:p>
            <a:pPr marL="457200" indent="-457200">
              <a:spcBef>
                <a:spcPts val="1800"/>
              </a:spcBef>
              <a:buFont typeface="Wingdings 2" panose="05020102010507070707" pitchFamily="18" charset="2"/>
              <a:buChar char=""/>
            </a:pPr>
            <a:r>
              <a:rPr lang="en-US" sz="3200" dirty="0" smtClean="0">
                <a:solidFill>
                  <a:schemeClr val="accent6">
                    <a:lumMod val="50000"/>
                  </a:schemeClr>
                </a:solidFill>
              </a:rPr>
              <a:t>The Holy Spirit indwells us and empowers us</a:t>
            </a:r>
          </a:p>
        </p:txBody>
      </p:sp>
    </p:spTree>
    <p:extLst>
      <p:ext uri="{BB962C8B-B14F-4D97-AF65-F5344CB8AC3E}">
        <p14:creationId xmlns:p14="http://schemas.microsoft.com/office/powerpoint/2010/main" val="157031880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483178"/>
            <a:ext cx="3311611" cy="374822"/>
          </a:xfrm>
          <a:prstGeom prst="rect">
            <a:avLst/>
          </a:prstGeom>
          <a:noFill/>
        </p:spPr>
        <p:txBody>
          <a:bodyPr wrap="square" rtlCol="0">
            <a:spAutoFit/>
          </a:bodyPr>
          <a:lstStyle/>
          <a:p>
            <a:r>
              <a:rPr lang="en-US" dirty="0" smtClean="0">
                <a:solidFill>
                  <a:schemeClr val="bg1"/>
                </a:solidFill>
              </a:rPr>
              <a:t>Image from biblicalstudies.info</a:t>
            </a:r>
            <a:endParaRPr lang="en-US" dirty="0">
              <a:solidFill>
                <a:schemeClr val="bg1"/>
              </a:solidFill>
            </a:endParaRPr>
          </a:p>
        </p:txBody>
      </p:sp>
      <p:sp>
        <p:nvSpPr>
          <p:cNvPr id="7" name="TextBox 6"/>
          <p:cNvSpPr txBox="1"/>
          <p:nvPr/>
        </p:nvSpPr>
        <p:spPr>
          <a:xfrm>
            <a:off x="4281054" y="249382"/>
            <a:ext cx="3013363" cy="707886"/>
          </a:xfrm>
          <a:prstGeom prst="rect">
            <a:avLst/>
          </a:prstGeom>
          <a:noFill/>
        </p:spPr>
        <p:txBody>
          <a:bodyPr wrap="square" rtlCol="0">
            <a:spAutoFit/>
          </a:bodyPr>
          <a:lstStyle/>
          <a:p>
            <a:r>
              <a:rPr lang="en-US" sz="4000" b="1" dirty="0" smtClean="0"/>
              <a:t>John 7.37-52</a:t>
            </a:r>
            <a:endParaRPr lang="en-US" sz="40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0519392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7643" y="2421924"/>
            <a:ext cx="7886357" cy="4436076"/>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3812942" cy="4448432"/>
          </a:xfrm>
          <a:prstGeom prst="rect">
            <a:avLst/>
          </a:prstGeom>
        </p:spPr>
      </p:pic>
      <p:sp>
        <p:nvSpPr>
          <p:cNvPr id="5" name="TextBox 4"/>
          <p:cNvSpPr txBox="1"/>
          <p:nvPr/>
        </p:nvSpPr>
        <p:spPr>
          <a:xfrm>
            <a:off x="1257643" y="6483178"/>
            <a:ext cx="3311611" cy="374822"/>
          </a:xfrm>
          <a:prstGeom prst="rect">
            <a:avLst/>
          </a:prstGeom>
          <a:noFill/>
        </p:spPr>
        <p:txBody>
          <a:bodyPr wrap="square" rtlCol="0">
            <a:spAutoFit/>
          </a:bodyPr>
          <a:lstStyle/>
          <a:p>
            <a:r>
              <a:rPr lang="en-US" dirty="0" smtClean="0">
                <a:solidFill>
                  <a:schemeClr val="bg1"/>
                </a:solidFill>
              </a:rPr>
              <a:t>Image from rferl.org</a:t>
            </a:r>
            <a:endParaRPr lang="en-US" dirty="0">
              <a:solidFill>
                <a:schemeClr val="bg1"/>
              </a:solidFill>
            </a:endParaRPr>
          </a:p>
        </p:txBody>
      </p:sp>
      <p:sp>
        <p:nvSpPr>
          <p:cNvPr id="6" name="TextBox 5"/>
          <p:cNvSpPr txBox="1"/>
          <p:nvPr/>
        </p:nvSpPr>
        <p:spPr>
          <a:xfrm>
            <a:off x="431897" y="4003589"/>
            <a:ext cx="3311611" cy="374822"/>
          </a:xfrm>
          <a:prstGeom prst="rect">
            <a:avLst/>
          </a:prstGeom>
          <a:noFill/>
        </p:spPr>
        <p:txBody>
          <a:bodyPr wrap="square" rtlCol="0">
            <a:spAutoFit/>
          </a:bodyPr>
          <a:lstStyle/>
          <a:p>
            <a:r>
              <a:rPr lang="en-US" dirty="0" smtClean="0"/>
              <a:t>Image from chiapet.com</a:t>
            </a:r>
            <a:endParaRPr lang="en-US" dirty="0"/>
          </a:p>
        </p:txBody>
      </p:sp>
    </p:spTree>
    <p:extLst>
      <p:ext uri="{BB962C8B-B14F-4D97-AF65-F5344CB8AC3E}">
        <p14:creationId xmlns:p14="http://schemas.microsoft.com/office/powerpoint/2010/main" val="87201447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0" y="0"/>
            <a:ext cx="3013363" cy="707886"/>
          </a:xfrm>
          <a:prstGeom prst="rect">
            <a:avLst/>
          </a:prstGeom>
          <a:noFill/>
        </p:spPr>
        <p:txBody>
          <a:bodyPr wrap="square" rtlCol="0">
            <a:spAutoFit/>
          </a:bodyPr>
          <a:lstStyle/>
          <a:p>
            <a:r>
              <a:rPr lang="en-US" sz="4000" b="1" dirty="0" smtClean="0">
                <a:solidFill>
                  <a:schemeClr val="bg1"/>
                </a:solidFill>
              </a:rPr>
              <a:t>John 7.37-52</a:t>
            </a:r>
            <a:endParaRPr lang="en-US" sz="4000" b="1" dirty="0">
              <a:solidFill>
                <a:schemeClr val="bg1"/>
              </a:solidFill>
            </a:endParaRPr>
          </a:p>
        </p:txBody>
      </p:sp>
    </p:spTree>
    <p:extLst>
      <p:ext uri="{BB962C8B-B14F-4D97-AF65-F5344CB8AC3E}">
        <p14:creationId xmlns:p14="http://schemas.microsoft.com/office/powerpoint/2010/main" val="100415085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483178"/>
            <a:ext cx="3311611" cy="374822"/>
          </a:xfrm>
          <a:prstGeom prst="rect">
            <a:avLst/>
          </a:prstGeom>
          <a:noFill/>
        </p:spPr>
        <p:txBody>
          <a:bodyPr wrap="square" rtlCol="0">
            <a:spAutoFit/>
          </a:bodyPr>
          <a:lstStyle/>
          <a:p>
            <a:r>
              <a:rPr lang="en-US" dirty="0" smtClean="0">
                <a:solidFill>
                  <a:schemeClr val="bg1"/>
                </a:solidFill>
              </a:rPr>
              <a:t>Image from biblicalstudies.info</a:t>
            </a:r>
            <a:endParaRPr lang="en-US" dirty="0">
              <a:solidFill>
                <a:schemeClr val="bg1"/>
              </a:solidFill>
            </a:endParaRPr>
          </a:p>
        </p:txBody>
      </p:sp>
      <p:sp>
        <p:nvSpPr>
          <p:cNvPr id="7" name="TextBox 6"/>
          <p:cNvSpPr txBox="1"/>
          <p:nvPr/>
        </p:nvSpPr>
        <p:spPr>
          <a:xfrm>
            <a:off x="4281054" y="249382"/>
            <a:ext cx="3013363" cy="707886"/>
          </a:xfrm>
          <a:prstGeom prst="rect">
            <a:avLst/>
          </a:prstGeom>
          <a:noFill/>
        </p:spPr>
        <p:txBody>
          <a:bodyPr wrap="square" rtlCol="0">
            <a:spAutoFit/>
          </a:bodyPr>
          <a:lstStyle/>
          <a:p>
            <a:r>
              <a:rPr lang="en-US" sz="4000" b="1" dirty="0" smtClean="0"/>
              <a:t>John 7.37-52</a:t>
            </a:r>
            <a:endParaRPr lang="en-US" sz="40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4524315"/>
          </a:xfrm>
          <a:prstGeom prst="rect">
            <a:avLst/>
          </a:prstGeom>
          <a:solidFill>
            <a:schemeClr val="bg1">
              <a:lumMod val="75000"/>
            </a:schemeClr>
          </a:solidFill>
        </p:spPr>
        <p:txBody>
          <a:bodyPr wrap="square" rtlCol="0">
            <a:spAutoFit/>
          </a:bodyPr>
          <a:lstStyle/>
          <a:p>
            <a:r>
              <a:rPr lang="en-US" sz="3200" dirty="0"/>
              <a:t>John </a:t>
            </a:r>
            <a:r>
              <a:rPr lang="en-US" sz="3200" dirty="0" smtClean="0"/>
              <a:t>7.37-39 NET:</a:t>
            </a:r>
            <a:r>
              <a:rPr lang="en-US" sz="3200" baseline="30000" dirty="0" smtClean="0"/>
              <a:t> </a:t>
            </a:r>
            <a:r>
              <a:rPr lang="en-US" sz="3200" dirty="0" smtClean="0"/>
              <a:t>  </a:t>
            </a:r>
            <a:r>
              <a:rPr lang="en-US" sz="3200" dirty="0"/>
              <a:t>On the last day of the feast, the greatest day, Jesus stood up and shouted out, “If anyone is thirsty, let him come to me, and </a:t>
            </a:r>
            <a:r>
              <a:rPr lang="en-US" sz="3200" baseline="30000" dirty="0"/>
              <a:t>38</a:t>
            </a:r>
            <a:r>
              <a:rPr lang="en-US" sz="3200" dirty="0"/>
              <a:t>let the one who believes in me drink. Just as the scripture says, ‘From within him will flow </a:t>
            </a:r>
            <a:r>
              <a:rPr lang="en-US" sz="3200" u="sng" dirty="0">
                <a:solidFill>
                  <a:schemeClr val="accent1">
                    <a:lumMod val="50000"/>
                  </a:schemeClr>
                </a:solidFill>
              </a:rPr>
              <a:t>rivers of living water</a:t>
            </a:r>
            <a:r>
              <a:rPr lang="en-US" sz="3200" dirty="0"/>
              <a:t>.’” </a:t>
            </a:r>
            <a:r>
              <a:rPr lang="en-US" sz="3200" baseline="30000" dirty="0"/>
              <a:t>39</a:t>
            </a:r>
            <a:r>
              <a:rPr lang="en-US" sz="3200" dirty="0"/>
              <a:t>(Now </a:t>
            </a:r>
            <a:r>
              <a:rPr lang="en-US" sz="3200" u="sng" dirty="0">
                <a:solidFill>
                  <a:schemeClr val="accent1">
                    <a:lumMod val="50000"/>
                  </a:schemeClr>
                </a:solidFill>
              </a:rPr>
              <a:t>he said this about the Spirit</a:t>
            </a:r>
            <a:r>
              <a:rPr lang="en-US" sz="3200" dirty="0"/>
              <a:t>, whom those who believed in him were going to receive, for the Spirit had not yet been given, because Jesus was not yet glorified.)</a:t>
            </a:r>
          </a:p>
        </p:txBody>
      </p:sp>
    </p:spTree>
    <p:extLst>
      <p:ext uri="{BB962C8B-B14F-4D97-AF65-F5344CB8AC3E}">
        <p14:creationId xmlns:p14="http://schemas.microsoft.com/office/powerpoint/2010/main" val="19691460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483178"/>
            <a:ext cx="3311611" cy="374822"/>
          </a:xfrm>
          <a:prstGeom prst="rect">
            <a:avLst/>
          </a:prstGeom>
          <a:noFill/>
        </p:spPr>
        <p:txBody>
          <a:bodyPr wrap="square" rtlCol="0">
            <a:spAutoFit/>
          </a:bodyPr>
          <a:lstStyle/>
          <a:p>
            <a:r>
              <a:rPr lang="en-US" dirty="0" smtClean="0">
                <a:solidFill>
                  <a:schemeClr val="bg1"/>
                </a:solidFill>
              </a:rPr>
              <a:t>Image from biblicalstudies.info</a:t>
            </a:r>
            <a:endParaRPr lang="en-US" dirty="0">
              <a:solidFill>
                <a:schemeClr val="bg1"/>
              </a:solidFill>
            </a:endParaRPr>
          </a:p>
        </p:txBody>
      </p:sp>
      <p:sp>
        <p:nvSpPr>
          <p:cNvPr id="7" name="TextBox 6"/>
          <p:cNvSpPr txBox="1"/>
          <p:nvPr/>
        </p:nvSpPr>
        <p:spPr>
          <a:xfrm>
            <a:off x="4281054" y="249382"/>
            <a:ext cx="3013363" cy="707886"/>
          </a:xfrm>
          <a:prstGeom prst="rect">
            <a:avLst/>
          </a:prstGeom>
          <a:noFill/>
        </p:spPr>
        <p:txBody>
          <a:bodyPr wrap="square" rtlCol="0">
            <a:spAutoFit/>
          </a:bodyPr>
          <a:lstStyle/>
          <a:p>
            <a:r>
              <a:rPr lang="en-US" sz="4000" b="1" dirty="0" smtClean="0"/>
              <a:t>John 7.37-52</a:t>
            </a:r>
            <a:endParaRPr lang="en-US" sz="40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4524315"/>
          </a:xfrm>
          <a:prstGeom prst="rect">
            <a:avLst/>
          </a:prstGeom>
          <a:solidFill>
            <a:schemeClr val="bg1">
              <a:lumMod val="75000"/>
            </a:schemeClr>
          </a:solidFill>
        </p:spPr>
        <p:txBody>
          <a:bodyPr wrap="square" rtlCol="0">
            <a:spAutoFit/>
          </a:bodyPr>
          <a:lstStyle/>
          <a:p>
            <a:r>
              <a:rPr lang="en-US" sz="3200" dirty="0"/>
              <a:t>John </a:t>
            </a:r>
            <a:r>
              <a:rPr lang="en-US" sz="3200" dirty="0" smtClean="0"/>
              <a:t>7.37:</a:t>
            </a:r>
            <a:r>
              <a:rPr lang="en-US" sz="3200" baseline="30000" dirty="0" smtClean="0"/>
              <a:t>  </a:t>
            </a:r>
            <a:r>
              <a:rPr lang="en-US" sz="3200" dirty="0" smtClean="0"/>
              <a:t>On the last day of the feast, the greatest day, Jesus stood up and shouted out, “</a:t>
            </a:r>
            <a:r>
              <a:rPr lang="en-US" sz="3200" u="sng" dirty="0" smtClean="0">
                <a:solidFill>
                  <a:schemeClr val="accent1">
                    <a:lumMod val="50000"/>
                  </a:schemeClr>
                </a:solidFill>
              </a:rPr>
              <a:t>If anyone is thirsty, let him come to me</a:t>
            </a:r>
            <a:r>
              <a:rPr lang="en-US" sz="3200" dirty="0" smtClean="0"/>
              <a:t>…</a:t>
            </a:r>
          </a:p>
          <a:p>
            <a:endParaRPr lang="en-US" sz="3200" dirty="0"/>
          </a:p>
          <a:p>
            <a:r>
              <a:rPr lang="en-US" sz="3200" dirty="0" smtClean="0">
                <a:solidFill>
                  <a:schemeClr val="accent6">
                    <a:lumMod val="50000"/>
                  </a:schemeClr>
                </a:solidFill>
              </a:rPr>
              <a:t>The New Covenant:</a:t>
            </a:r>
          </a:p>
          <a:p>
            <a:r>
              <a:rPr lang="en-US" sz="3200" dirty="0" smtClean="0">
                <a:solidFill>
                  <a:schemeClr val="accent6">
                    <a:lumMod val="50000"/>
                  </a:schemeClr>
                </a:solidFill>
                <a:sym typeface="Wingdings 2" panose="05020102010507070707" pitchFamily="18" charset="2"/>
              </a:rPr>
              <a:t> </a:t>
            </a:r>
            <a:r>
              <a:rPr lang="en-US" sz="3200" dirty="0" smtClean="0">
                <a:solidFill>
                  <a:schemeClr val="accent6">
                    <a:lumMod val="50000"/>
                  </a:schemeClr>
                </a:solidFill>
              </a:rPr>
              <a:t>Sanctifying cleansing of believers</a:t>
            </a:r>
          </a:p>
          <a:p>
            <a:r>
              <a:rPr lang="en-US" sz="3200" dirty="0" smtClean="0">
                <a:solidFill>
                  <a:schemeClr val="accent6">
                    <a:lumMod val="50000"/>
                  </a:schemeClr>
                </a:solidFill>
                <a:sym typeface="Wingdings 2" panose="05020102010507070707" pitchFamily="18" charset="2"/>
              </a:rPr>
              <a:t> </a:t>
            </a:r>
            <a:r>
              <a:rPr lang="en-US" sz="3200" dirty="0" smtClean="0">
                <a:solidFill>
                  <a:schemeClr val="accent6">
                    <a:lumMod val="50000"/>
                  </a:schemeClr>
                </a:solidFill>
              </a:rPr>
              <a:t>Intimacy with God for believers</a:t>
            </a:r>
          </a:p>
          <a:p>
            <a:r>
              <a:rPr lang="en-US" sz="3200" dirty="0" smtClean="0">
                <a:solidFill>
                  <a:schemeClr val="accent6">
                    <a:lumMod val="50000"/>
                  </a:schemeClr>
                </a:solidFill>
                <a:sym typeface="Wingdings 2" panose="05020102010507070707" pitchFamily="18" charset="2"/>
              </a:rPr>
              <a:t> </a:t>
            </a:r>
            <a:r>
              <a:rPr lang="en-US" sz="3200" dirty="0" smtClean="0">
                <a:solidFill>
                  <a:schemeClr val="accent6">
                    <a:lumMod val="50000"/>
                  </a:schemeClr>
                </a:solidFill>
              </a:rPr>
              <a:t>Forgiveness for believers</a:t>
            </a:r>
          </a:p>
          <a:p>
            <a:r>
              <a:rPr lang="en-US" sz="3200" dirty="0" smtClean="0">
                <a:solidFill>
                  <a:schemeClr val="accent6">
                    <a:lumMod val="50000"/>
                  </a:schemeClr>
                </a:solidFill>
                <a:sym typeface="Wingdings 2" panose="05020102010507070707" pitchFamily="18" charset="2"/>
              </a:rPr>
              <a:t> </a:t>
            </a:r>
            <a:r>
              <a:rPr lang="en-US" sz="3200" dirty="0" smtClean="0">
                <a:solidFill>
                  <a:schemeClr val="accent6">
                    <a:lumMod val="50000"/>
                  </a:schemeClr>
                </a:solidFill>
              </a:rPr>
              <a:t>Indwelling Holy Spirit to empower believers</a:t>
            </a:r>
            <a:endParaRPr lang="en-US" sz="3200" dirty="0">
              <a:solidFill>
                <a:schemeClr val="accent6">
                  <a:lumMod val="50000"/>
                </a:schemeClr>
              </a:solidFill>
            </a:endParaRPr>
          </a:p>
        </p:txBody>
      </p:sp>
    </p:spTree>
    <p:extLst>
      <p:ext uri="{BB962C8B-B14F-4D97-AF65-F5344CB8AC3E}">
        <p14:creationId xmlns:p14="http://schemas.microsoft.com/office/powerpoint/2010/main" val="104812670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483178"/>
            <a:ext cx="3311611" cy="374822"/>
          </a:xfrm>
          <a:prstGeom prst="rect">
            <a:avLst/>
          </a:prstGeom>
          <a:noFill/>
        </p:spPr>
        <p:txBody>
          <a:bodyPr wrap="square" rtlCol="0">
            <a:spAutoFit/>
          </a:bodyPr>
          <a:lstStyle/>
          <a:p>
            <a:r>
              <a:rPr lang="en-US" dirty="0" smtClean="0">
                <a:solidFill>
                  <a:schemeClr val="bg1"/>
                </a:solidFill>
              </a:rPr>
              <a:t>Image from biblicalstudies.info</a:t>
            </a:r>
            <a:endParaRPr lang="en-US" dirty="0">
              <a:solidFill>
                <a:schemeClr val="bg1"/>
              </a:solidFill>
            </a:endParaRPr>
          </a:p>
        </p:txBody>
      </p:sp>
      <p:sp>
        <p:nvSpPr>
          <p:cNvPr id="7" name="TextBox 6"/>
          <p:cNvSpPr txBox="1"/>
          <p:nvPr/>
        </p:nvSpPr>
        <p:spPr>
          <a:xfrm>
            <a:off x="4281054" y="249382"/>
            <a:ext cx="3013363" cy="707886"/>
          </a:xfrm>
          <a:prstGeom prst="rect">
            <a:avLst/>
          </a:prstGeom>
          <a:noFill/>
        </p:spPr>
        <p:txBody>
          <a:bodyPr wrap="square" rtlCol="0">
            <a:spAutoFit/>
          </a:bodyPr>
          <a:lstStyle/>
          <a:p>
            <a:r>
              <a:rPr lang="en-US" sz="4000" b="1" dirty="0" smtClean="0"/>
              <a:t>John 7.37-52</a:t>
            </a:r>
            <a:endParaRPr lang="en-US" sz="40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4524315"/>
          </a:xfrm>
          <a:prstGeom prst="rect">
            <a:avLst/>
          </a:prstGeom>
          <a:solidFill>
            <a:schemeClr val="bg1">
              <a:lumMod val="75000"/>
            </a:schemeClr>
          </a:solidFill>
        </p:spPr>
        <p:txBody>
          <a:bodyPr wrap="square" rtlCol="0">
            <a:spAutoFit/>
          </a:bodyPr>
          <a:lstStyle/>
          <a:p>
            <a:r>
              <a:rPr lang="en-US" sz="3200" dirty="0"/>
              <a:t>John </a:t>
            </a:r>
            <a:r>
              <a:rPr lang="en-US" sz="3200" dirty="0" smtClean="0"/>
              <a:t>7.37-39:</a:t>
            </a:r>
            <a:r>
              <a:rPr lang="en-US" sz="3200" baseline="30000" dirty="0" smtClean="0"/>
              <a:t> </a:t>
            </a:r>
            <a:r>
              <a:rPr lang="en-US" sz="3200" dirty="0" smtClean="0"/>
              <a:t>  </a:t>
            </a:r>
            <a:r>
              <a:rPr lang="en-US" sz="3200" dirty="0"/>
              <a:t>On the last day of the feast, the greatest day, Jesus stood up and shouted out, “If anyone is thirsty, let him come to me, and </a:t>
            </a:r>
            <a:r>
              <a:rPr lang="en-US" sz="3200" baseline="30000" dirty="0"/>
              <a:t>38</a:t>
            </a:r>
            <a:r>
              <a:rPr lang="en-US" sz="3200" dirty="0"/>
              <a:t>let the one who believes in me drink. </a:t>
            </a:r>
            <a:r>
              <a:rPr lang="en-US" sz="3200" u="sng" dirty="0">
                <a:solidFill>
                  <a:schemeClr val="accent1">
                    <a:lumMod val="50000"/>
                  </a:schemeClr>
                </a:solidFill>
              </a:rPr>
              <a:t>Just as the scripture says, ‘From within him will flow rivers of living water</a:t>
            </a:r>
            <a:r>
              <a:rPr lang="en-US" sz="3200" dirty="0"/>
              <a:t>.’” </a:t>
            </a:r>
            <a:r>
              <a:rPr lang="en-US" sz="3200" baseline="30000" dirty="0"/>
              <a:t>39</a:t>
            </a:r>
            <a:r>
              <a:rPr lang="en-US" sz="3200" dirty="0"/>
              <a:t>(Now he said this about the Spirit, whom those who believed in him were going to receive, for the Spirit had not yet been given, because Jesus was not yet glorified.)</a:t>
            </a:r>
          </a:p>
        </p:txBody>
      </p:sp>
    </p:spTree>
    <p:extLst>
      <p:ext uri="{BB962C8B-B14F-4D97-AF65-F5344CB8AC3E}">
        <p14:creationId xmlns:p14="http://schemas.microsoft.com/office/powerpoint/2010/main" val="3391480552"/>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483178"/>
            <a:ext cx="3311611" cy="374822"/>
          </a:xfrm>
          <a:prstGeom prst="rect">
            <a:avLst/>
          </a:prstGeom>
          <a:noFill/>
        </p:spPr>
        <p:txBody>
          <a:bodyPr wrap="square" rtlCol="0">
            <a:spAutoFit/>
          </a:bodyPr>
          <a:lstStyle/>
          <a:p>
            <a:r>
              <a:rPr lang="en-US" dirty="0" smtClean="0">
                <a:solidFill>
                  <a:schemeClr val="bg1"/>
                </a:solidFill>
              </a:rPr>
              <a:t>Image from biblicalstudies.info</a:t>
            </a:r>
            <a:endParaRPr lang="en-US" dirty="0">
              <a:solidFill>
                <a:schemeClr val="bg1"/>
              </a:solidFill>
            </a:endParaRPr>
          </a:p>
        </p:txBody>
      </p:sp>
      <p:sp>
        <p:nvSpPr>
          <p:cNvPr id="7" name="TextBox 6"/>
          <p:cNvSpPr txBox="1"/>
          <p:nvPr/>
        </p:nvSpPr>
        <p:spPr>
          <a:xfrm>
            <a:off x="4281054" y="249382"/>
            <a:ext cx="3013363" cy="707886"/>
          </a:xfrm>
          <a:prstGeom prst="rect">
            <a:avLst/>
          </a:prstGeom>
          <a:noFill/>
        </p:spPr>
        <p:txBody>
          <a:bodyPr wrap="square" rtlCol="0">
            <a:spAutoFit/>
          </a:bodyPr>
          <a:lstStyle/>
          <a:p>
            <a:r>
              <a:rPr lang="en-US" sz="4000" b="1" dirty="0" smtClean="0"/>
              <a:t>John 7.37-52</a:t>
            </a:r>
            <a:endParaRPr lang="en-US" sz="40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4524315"/>
          </a:xfrm>
          <a:prstGeom prst="rect">
            <a:avLst/>
          </a:prstGeom>
          <a:solidFill>
            <a:schemeClr val="bg1">
              <a:lumMod val="75000"/>
            </a:schemeClr>
          </a:solidFill>
        </p:spPr>
        <p:txBody>
          <a:bodyPr wrap="square" rtlCol="0">
            <a:spAutoFit/>
          </a:bodyPr>
          <a:lstStyle/>
          <a:p>
            <a:r>
              <a:rPr lang="en-US" sz="3200" dirty="0"/>
              <a:t>John 7.40-43:</a:t>
            </a:r>
            <a:r>
              <a:rPr lang="en-US" sz="3200" baseline="30000" dirty="0"/>
              <a:t> </a:t>
            </a:r>
            <a:r>
              <a:rPr lang="en-US" sz="3200" dirty="0"/>
              <a:t> When they heard these words, some of the crowd began to say, “This really is </a:t>
            </a:r>
            <a:r>
              <a:rPr lang="en-US" sz="3200" dirty="0">
                <a:solidFill>
                  <a:srgbClr val="FF0000"/>
                </a:solidFill>
              </a:rPr>
              <a:t>the Prophet</a:t>
            </a:r>
            <a:r>
              <a:rPr lang="en-US" sz="3200" dirty="0"/>
              <a:t>!” </a:t>
            </a:r>
            <a:r>
              <a:rPr lang="en-US" sz="3200" baseline="30000" dirty="0"/>
              <a:t>41</a:t>
            </a:r>
            <a:r>
              <a:rPr lang="en-US" sz="3200" dirty="0"/>
              <a:t>Others said, “This is </a:t>
            </a:r>
            <a:r>
              <a:rPr lang="en-US" sz="3200" dirty="0">
                <a:solidFill>
                  <a:srgbClr val="FF0000"/>
                </a:solidFill>
              </a:rPr>
              <a:t>the Christ</a:t>
            </a:r>
            <a:r>
              <a:rPr lang="en-US" sz="3200" dirty="0"/>
              <a:t>!” But still others said, “No, for the Christ doesn't come from Galilee, does he? </a:t>
            </a:r>
            <a:r>
              <a:rPr lang="en-US" sz="3200" baseline="30000" dirty="0"/>
              <a:t>42</a:t>
            </a:r>
            <a:r>
              <a:rPr lang="en-US" sz="3200" u="sng" dirty="0">
                <a:solidFill>
                  <a:schemeClr val="accent1">
                    <a:lumMod val="50000"/>
                  </a:schemeClr>
                </a:solidFill>
              </a:rPr>
              <a:t>Don't the scriptures say that the Christ is a descendant of David and comes from Bethlehem, the village where David lived?</a:t>
            </a:r>
            <a:r>
              <a:rPr lang="en-US" sz="3200" dirty="0"/>
              <a:t>” </a:t>
            </a:r>
            <a:r>
              <a:rPr lang="en-US" sz="3200" baseline="30000" dirty="0"/>
              <a:t>43</a:t>
            </a:r>
            <a:r>
              <a:rPr lang="en-US" sz="3200" dirty="0"/>
              <a:t>So there was a division in the crowd because of Jesus. </a:t>
            </a:r>
            <a:r>
              <a:rPr lang="en-US" sz="3200" baseline="30000" dirty="0"/>
              <a:t>44</a:t>
            </a:r>
            <a:r>
              <a:rPr lang="en-US" sz="3200" dirty="0"/>
              <a:t>Some of them were wanting to seize him, but no one laid a hand on him.</a:t>
            </a:r>
          </a:p>
        </p:txBody>
      </p:sp>
    </p:spTree>
    <p:extLst>
      <p:ext uri="{BB962C8B-B14F-4D97-AF65-F5344CB8AC3E}">
        <p14:creationId xmlns:p14="http://schemas.microsoft.com/office/powerpoint/2010/main" val="274841707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483178"/>
            <a:ext cx="3311611" cy="374822"/>
          </a:xfrm>
          <a:prstGeom prst="rect">
            <a:avLst/>
          </a:prstGeom>
          <a:noFill/>
        </p:spPr>
        <p:txBody>
          <a:bodyPr wrap="square" rtlCol="0">
            <a:spAutoFit/>
          </a:bodyPr>
          <a:lstStyle/>
          <a:p>
            <a:r>
              <a:rPr lang="en-US" dirty="0" smtClean="0">
                <a:solidFill>
                  <a:schemeClr val="bg1"/>
                </a:solidFill>
              </a:rPr>
              <a:t>Image from biblicalstudies.info</a:t>
            </a:r>
            <a:endParaRPr lang="en-US" dirty="0">
              <a:solidFill>
                <a:schemeClr val="bg1"/>
              </a:solidFill>
            </a:endParaRPr>
          </a:p>
        </p:txBody>
      </p:sp>
      <p:sp>
        <p:nvSpPr>
          <p:cNvPr id="7" name="TextBox 6"/>
          <p:cNvSpPr txBox="1"/>
          <p:nvPr/>
        </p:nvSpPr>
        <p:spPr>
          <a:xfrm>
            <a:off x="4281054" y="249382"/>
            <a:ext cx="3013363" cy="707886"/>
          </a:xfrm>
          <a:prstGeom prst="rect">
            <a:avLst/>
          </a:prstGeom>
          <a:noFill/>
        </p:spPr>
        <p:txBody>
          <a:bodyPr wrap="square" rtlCol="0">
            <a:spAutoFit/>
          </a:bodyPr>
          <a:lstStyle/>
          <a:p>
            <a:r>
              <a:rPr lang="en-US" sz="4000" b="1" dirty="0" smtClean="0"/>
              <a:t>John 7.37-52</a:t>
            </a:r>
            <a:endParaRPr lang="en-US" sz="40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4524315"/>
          </a:xfrm>
          <a:prstGeom prst="rect">
            <a:avLst/>
          </a:prstGeom>
          <a:solidFill>
            <a:schemeClr val="bg1">
              <a:lumMod val="75000"/>
            </a:schemeClr>
          </a:solidFill>
        </p:spPr>
        <p:txBody>
          <a:bodyPr wrap="square" rtlCol="0">
            <a:spAutoFit/>
          </a:bodyPr>
          <a:lstStyle/>
          <a:p>
            <a:r>
              <a:rPr lang="en-US" sz="3200" dirty="0"/>
              <a:t>John 7.40-43:</a:t>
            </a:r>
            <a:r>
              <a:rPr lang="en-US" sz="3200" baseline="30000" dirty="0"/>
              <a:t> </a:t>
            </a:r>
            <a:r>
              <a:rPr lang="en-US" sz="3200" dirty="0"/>
              <a:t> When they heard these words, some of the crowd began to say, “This really is the Prophet!” </a:t>
            </a:r>
            <a:r>
              <a:rPr lang="en-US" sz="3200" baseline="30000" dirty="0"/>
              <a:t>41</a:t>
            </a:r>
            <a:r>
              <a:rPr lang="en-US" sz="3200" dirty="0"/>
              <a:t>Others said, “This is the Christ!” But </a:t>
            </a:r>
            <a:r>
              <a:rPr lang="en-US" sz="3200" u="sng" dirty="0">
                <a:solidFill>
                  <a:srgbClr val="FF0000"/>
                </a:solidFill>
              </a:rPr>
              <a:t>still others said</a:t>
            </a:r>
            <a:r>
              <a:rPr lang="en-US" sz="3200" dirty="0"/>
              <a:t>, “No, for the Christ doesn't come from Galilee, does he? </a:t>
            </a:r>
            <a:r>
              <a:rPr lang="en-US" sz="3200" baseline="30000" dirty="0"/>
              <a:t>42</a:t>
            </a:r>
            <a:r>
              <a:rPr lang="en-US" sz="3200" dirty="0"/>
              <a:t>Don't the scriptures say that the Christ is a descendant of David and comes from Bethlehem, the village where David lived?” </a:t>
            </a:r>
            <a:r>
              <a:rPr lang="en-US" sz="3200" baseline="30000" dirty="0"/>
              <a:t>43</a:t>
            </a:r>
            <a:r>
              <a:rPr lang="en-US" sz="3200" u="sng" dirty="0">
                <a:solidFill>
                  <a:schemeClr val="accent1">
                    <a:lumMod val="50000"/>
                  </a:schemeClr>
                </a:solidFill>
              </a:rPr>
              <a:t>So there was a division in the crowd because of Jesus</a:t>
            </a:r>
            <a:r>
              <a:rPr lang="en-US" sz="3200" dirty="0"/>
              <a:t>. </a:t>
            </a:r>
            <a:r>
              <a:rPr lang="en-US" sz="3200" baseline="30000" dirty="0"/>
              <a:t>44</a:t>
            </a:r>
            <a:r>
              <a:rPr lang="en-US" sz="3200" dirty="0"/>
              <a:t>Some of them were wanting to seize him, but no one laid a hand on him.</a:t>
            </a:r>
          </a:p>
        </p:txBody>
      </p:sp>
    </p:spTree>
    <p:extLst>
      <p:ext uri="{BB962C8B-B14F-4D97-AF65-F5344CB8AC3E}">
        <p14:creationId xmlns:p14="http://schemas.microsoft.com/office/powerpoint/2010/main" val="199639220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6483178"/>
            <a:ext cx="3311611" cy="374822"/>
          </a:xfrm>
          <a:prstGeom prst="rect">
            <a:avLst/>
          </a:prstGeom>
          <a:noFill/>
        </p:spPr>
        <p:txBody>
          <a:bodyPr wrap="square" rtlCol="0">
            <a:spAutoFit/>
          </a:bodyPr>
          <a:lstStyle/>
          <a:p>
            <a:r>
              <a:rPr lang="en-US" dirty="0" smtClean="0">
                <a:solidFill>
                  <a:schemeClr val="bg1"/>
                </a:solidFill>
              </a:rPr>
              <a:t>Image from biblicalstudies.info</a:t>
            </a:r>
            <a:endParaRPr lang="en-US" dirty="0">
              <a:solidFill>
                <a:schemeClr val="bg1"/>
              </a:solidFill>
            </a:endParaRPr>
          </a:p>
        </p:txBody>
      </p:sp>
      <p:sp>
        <p:nvSpPr>
          <p:cNvPr id="7" name="TextBox 6"/>
          <p:cNvSpPr txBox="1"/>
          <p:nvPr/>
        </p:nvSpPr>
        <p:spPr>
          <a:xfrm>
            <a:off x="4281054" y="249382"/>
            <a:ext cx="3013363" cy="707886"/>
          </a:xfrm>
          <a:prstGeom prst="rect">
            <a:avLst/>
          </a:prstGeom>
          <a:noFill/>
        </p:spPr>
        <p:txBody>
          <a:bodyPr wrap="square" rtlCol="0">
            <a:spAutoFit/>
          </a:bodyPr>
          <a:lstStyle/>
          <a:p>
            <a:r>
              <a:rPr lang="en-US" sz="4000" b="1" dirty="0" smtClean="0"/>
              <a:t>John 7.37-52</a:t>
            </a:r>
            <a:endParaRPr lang="en-US" sz="40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0"/>
            <a:ext cx="9144000" cy="4031873"/>
          </a:xfrm>
          <a:prstGeom prst="rect">
            <a:avLst/>
          </a:prstGeom>
          <a:solidFill>
            <a:schemeClr val="bg1">
              <a:lumMod val="75000"/>
            </a:schemeClr>
          </a:solidFill>
        </p:spPr>
        <p:txBody>
          <a:bodyPr wrap="square" rtlCol="0">
            <a:spAutoFit/>
          </a:bodyPr>
          <a:lstStyle/>
          <a:p>
            <a:r>
              <a:rPr lang="en-US" sz="3200" dirty="0"/>
              <a:t>John 7.45-49:</a:t>
            </a:r>
            <a:r>
              <a:rPr lang="en-US" sz="3200" baseline="30000" dirty="0"/>
              <a:t> </a:t>
            </a:r>
            <a:r>
              <a:rPr lang="en-US" sz="3200" dirty="0"/>
              <a:t> Then the officers </a:t>
            </a:r>
            <a:r>
              <a:rPr lang="en-US" sz="3200" dirty="0" smtClean="0"/>
              <a:t>returned </a:t>
            </a:r>
            <a:r>
              <a:rPr lang="en-US" sz="3200" dirty="0"/>
              <a:t>to the chief priests and Pharisees, who said to them, “Why didn't you bring him back with you?” </a:t>
            </a:r>
            <a:r>
              <a:rPr lang="en-US" sz="3200" baseline="30000" dirty="0"/>
              <a:t>46</a:t>
            </a:r>
            <a:r>
              <a:rPr lang="en-US" sz="3200" dirty="0"/>
              <a:t>The officers replied, “No one ever spoke like this man!” </a:t>
            </a:r>
            <a:r>
              <a:rPr lang="en-US" sz="3200" baseline="30000" dirty="0"/>
              <a:t>47</a:t>
            </a:r>
            <a:r>
              <a:rPr lang="en-US" sz="3200" dirty="0"/>
              <a:t>Then the Pharisees answered, “You haven't been deceived too, have you? </a:t>
            </a:r>
            <a:r>
              <a:rPr lang="en-US" sz="3200" baseline="30000" dirty="0"/>
              <a:t>48</a:t>
            </a:r>
            <a:r>
              <a:rPr lang="en-US" sz="3200" dirty="0"/>
              <a:t>None of the rulers or the Pharisees have believed in him, have they? </a:t>
            </a:r>
            <a:r>
              <a:rPr lang="en-US" sz="3200" baseline="30000" dirty="0"/>
              <a:t>49</a:t>
            </a:r>
            <a:r>
              <a:rPr lang="en-US" sz="3200" u="sng" dirty="0">
                <a:solidFill>
                  <a:schemeClr val="accent1">
                    <a:lumMod val="50000"/>
                  </a:schemeClr>
                </a:solidFill>
              </a:rPr>
              <a:t>But this rabble who do not know the law are accursed!</a:t>
            </a:r>
            <a:r>
              <a:rPr lang="en-US" sz="3200" dirty="0"/>
              <a:t>”</a:t>
            </a:r>
          </a:p>
        </p:txBody>
      </p:sp>
    </p:spTree>
    <p:extLst>
      <p:ext uri="{BB962C8B-B14F-4D97-AF65-F5344CB8AC3E}">
        <p14:creationId xmlns:p14="http://schemas.microsoft.com/office/powerpoint/2010/main" val="127722602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194</TotalTime>
  <Words>793</Words>
  <Application>Microsoft Office PowerPoint</Application>
  <PresentationFormat>On-screen Show (4:3)</PresentationFormat>
  <Paragraphs>53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8</cp:revision>
  <dcterms:created xsi:type="dcterms:W3CDTF">2014-06-18T15:59:38Z</dcterms:created>
  <dcterms:modified xsi:type="dcterms:W3CDTF">2014-06-18T19:14:33Z</dcterms:modified>
</cp:coreProperties>
</file>